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72" r:id="rId4"/>
  </p:sldMasterIdLst>
  <p:notesMasterIdLst>
    <p:notesMasterId r:id="rId15"/>
  </p:notesMasterIdLst>
  <p:handoutMasterIdLst>
    <p:handoutMasterId r:id="rId16"/>
  </p:handoutMasterIdLst>
  <p:sldIdLst>
    <p:sldId id="256" r:id="rId5"/>
    <p:sldId id="261" r:id="rId6"/>
    <p:sldId id="267" r:id="rId7"/>
    <p:sldId id="269" r:id="rId8"/>
    <p:sldId id="270" r:id="rId9"/>
    <p:sldId id="271" r:id="rId10"/>
    <p:sldId id="275" r:id="rId11"/>
    <p:sldId id="273" r:id="rId12"/>
    <p:sldId id="274" r:id="rId13"/>
    <p:sldId id="276" r:id="rId14"/>
  </p:sldIdLst>
  <p:sldSz cx="12192000" cy="6858000"/>
  <p:notesSz cx="6858000" cy="91440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260"/>
    <a:srgbClr val="1A3278"/>
    <a:srgbClr val="FFB1B1"/>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4E336-65A8-42F4-B846-15C4E8589530}" v="768" dt="2019-11-14T23:57:33.697"/>
    <p1510:client id="{52B0D88D-7457-4927-FD27-CB65D8E241EE}" v="8887" dt="2019-11-15T16:25:21.234"/>
    <p1510:client id="{7C96D7C9-AC88-667D-C3E2-F08967DE6400}" v="3" dt="2019-11-14T14:02:47.483"/>
    <p1510:client id="{A13356D3-BAC2-73F9-F341-C283E6105AED}" v="4512" dt="2019-11-17T23:05:32.610"/>
    <p1510:client id="{CB363698-0106-21D0-358A-3716CC427F9D}" v="1909" dt="2019-11-18T11:41:21.503"/>
    <p1510:client id="{EE6328AE-EE3C-162E-A5CD-CC780A897C49}" v="14" dt="2019-11-14T12:43:14.2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1" autoAdjust="0"/>
    <p:restoredTop sz="94648" autoAdjust="0"/>
  </p:normalViewPr>
  <p:slideViewPr>
    <p:cSldViewPr snapToGrid="0">
      <p:cViewPr varScale="1">
        <p:scale>
          <a:sx n="116" d="100"/>
          <a:sy n="116" d="100"/>
        </p:scale>
        <p:origin x="102" y="120"/>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44646B-21C0-410B-BA17-64C59EB292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289392C-F5C5-4C38-94CE-455C7F4027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29A4FD-FAFB-4CDA-9DC5-D20CA18269A9}" type="datetimeFigureOut">
              <a:rPr lang="en-US" smtClean="0"/>
              <a:t>11/18/2019</a:t>
            </a:fld>
            <a:endParaRPr lang="en-US" dirty="0"/>
          </a:p>
        </p:txBody>
      </p:sp>
      <p:sp>
        <p:nvSpPr>
          <p:cNvPr id="4" name="Footer Placeholder 3">
            <a:extLst>
              <a:ext uri="{FF2B5EF4-FFF2-40B4-BE49-F238E27FC236}">
                <a16:creationId xmlns:a16="http://schemas.microsoft.com/office/drawing/2014/main" id="{A62F3D2C-86D2-4CEA-B1B8-750885E16D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A6D5F72-69F2-4B4B-A943-B04C4B1E36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BEBA49-8001-49C3-9348-74483362155A}" type="slidenum">
              <a:rPr lang="en-US" smtClean="0"/>
              <a:t>‹#›</a:t>
            </a:fld>
            <a:endParaRPr lang="en-US" dirty="0"/>
          </a:p>
        </p:txBody>
      </p:sp>
    </p:spTree>
    <p:extLst>
      <p:ext uri="{BB962C8B-B14F-4D97-AF65-F5344CB8AC3E}">
        <p14:creationId xmlns:p14="http://schemas.microsoft.com/office/powerpoint/2010/main" val="2747906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1E35E-F34C-4F0E-B8A1-D9F5F49CB3AD}" type="datetimeFigureOut">
              <a:rPr lang="en-US" smtClean="0"/>
              <a:t>11/18/2019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3F15BC-4AA1-41C4-8C26-91A7E3BB93DC}" type="slidenum">
              <a:rPr lang="en-US" smtClean="0"/>
              <a:t>‹#›</a:t>
            </a:fld>
            <a:endParaRPr lang="en-US" dirty="0"/>
          </a:p>
        </p:txBody>
      </p:sp>
    </p:spTree>
    <p:extLst>
      <p:ext uri="{BB962C8B-B14F-4D97-AF65-F5344CB8AC3E}">
        <p14:creationId xmlns:p14="http://schemas.microsoft.com/office/powerpoint/2010/main" val="141346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F15BC-4AA1-41C4-8C26-91A7E3BB93DC}" type="slidenum">
              <a:rPr lang="en-US" smtClean="0"/>
              <a:t>1</a:t>
            </a:fld>
            <a:endParaRPr lang="en-US" dirty="0"/>
          </a:p>
        </p:txBody>
      </p:sp>
    </p:spTree>
    <p:extLst>
      <p:ext uri="{BB962C8B-B14F-4D97-AF65-F5344CB8AC3E}">
        <p14:creationId xmlns:p14="http://schemas.microsoft.com/office/powerpoint/2010/main" val="415005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F15BC-4AA1-41C4-8C26-91A7E3BB93DC}" type="slidenum">
              <a:rPr lang="en-US" smtClean="0"/>
              <a:t>2</a:t>
            </a:fld>
            <a:endParaRPr lang="en-US" dirty="0"/>
          </a:p>
        </p:txBody>
      </p:sp>
    </p:spTree>
    <p:extLst>
      <p:ext uri="{BB962C8B-B14F-4D97-AF65-F5344CB8AC3E}">
        <p14:creationId xmlns:p14="http://schemas.microsoft.com/office/powerpoint/2010/main" val="3573156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Research assistance &amp; Learning Technolonist </a:t>
            </a:r>
          </a:p>
          <a:p>
            <a:endParaRPr lang="en-US" dirty="0">
              <a:cs typeface="Calibri"/>
            </a:endParaRPr>
          </a:p>
        </p:txBody>
      </p:sp>
      <p:sp>
        <p:nvSpPr>
          <p:cNvPr id="4" name="Slide Number Placeholder 3"/>
          <p:cNvSpPr>
            <a:spLocks noGrp="1"/>
          </p:cNvSpPr>
          <p:nvPr>
            <p:ph type="sldNum" sz="quarter" idx="5"/>
          </p:nvPr>
        </p:nvSpPr>
        <p:spPr/>
        <p:txBody>
          <a:bodyPr/>
          <a:lstStyle/>
          <a:p>
            <a:fld id="{CD3F15BC-4AA1-41C4-8C26-91A7E3BB93DC}" type="slidenum">
              <a:rPr lang="en-US" smtClean="0"/>
              <a:t>3</a:t>
            </a:fld>
            <a:endParaRPr lang="en-US" dirty="0"/>
          </a:p>
        </p:txBody>
      </p:sp>
    </p:spTree>
    <p:extLst>
      <p:ext uri="{BB962C8B-B14F-4D97-AF65-F5344CB8AC3E}">
        <p14:creationId xmlns:p14="http://schemas.microsoft.com/office/powerpoint/2010/main" val="3001624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0947BD3E-0FE2-40B2-B797-AC3253D7C7CC}" type="datetime1">
              <a:rPr lang="en-US" smtClean="0"/>
              <a:t>11/18/2019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0C920B-2DE8-4845-ADFC-9F5642A6B607}" type="datetime1">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53D8450-75D0-494D-B874-4395FE86DDCF}" type="datetime1">
              <a:rPr lang="en-US" smtClean="0"/>
              <a:t>11/18/2019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501547-D0F7-4B20-9F16-6F5A812E1628}" type="datetime1">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31C8CA6-8561-4687-8D48-02E7529B2738}" type="datetime1">
              <a:rPr lang="en-US" smtClean="0"/>
              <a:t>11/18/2019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4FBFF4-0926-4BC3-BB9C-42B6576B8F3F}" type="datetime1">
              <a:rPr lang="en-US" smtClean="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D619DC-7FFD-45DF-860E-548F4AA896EB}" type="datetime1">
              <a:rPr lang="en-US" smtClean="0"/>
              <a:t>11/18/2019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5A8F6DD-D646-4B66-9C95-65AA64935E9F}" type="datetime1">
              <a:rPr lang="en-US" smtClean="0"/>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9ED2E-B566-4240-AAAE-7303FEE4186E}" type="datetime1">
              <a:rPr lang="en-US" smtClean="0"/>
              <a:t>11/18/2019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22DD5BB-27F8-4B05-89DF-0929352E04D7}" type="datetime1">
              <a:rPr lang="en-US" smtClean="0"/>
              <a:t>11/18/2019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66CFBDA-EDDE-410E-9E9C-8A837759A5DB}" type="datetime1">
              <a:rPr lang="en-US" smtClean="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4850D30B-2700-4E01-8D16-9910F2583CA5}" type="datetime1">
              <a:rPr lang="en-US" smtClean="0"/>
              <a:t>11/18/2019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N.McCann@ljmu.ac.uk" TargetMode="External"/><Relationship Id="rId1" Type="http://schemas.openxmlformats.org/officeDocument/2006/relationships/slideLayout" Target="../slideLayouts/slideLayout2.xml"/><Relationship Id="rId4" Type="http://schemas.openxmlformats.org/officeDocument/2006/relationships/hyperlink" Target="mailto:N.I.Moroney@ljmu.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anvas.ljmu.ac.uk/courses/41149"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6459" y="-44"/>
            <a:ext cx="12597398" cy="6857990"/>
          </a:xfrm>
          <a:prstGeom prst="rect">
            <a:avLst/>
          </a:prstGeom>
          <a:effectLst>
            <a:glow>
              <a:schemeClr val="accent1"/>
            </a:glow>
          </a:effectLst>
        </p:spPr>
      </p:pic>
      <p:grpSp>
        <p:nvGrpSpPr>
          <p:cNvPr id="17" name="Gro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446534" y="5409315"/>
            <a:ext cx="10993549" cy="895244"/>
          </a:xfrm>
        </p:spPr>
        <p:txBody>
          <a:bodyPr>
            <a:noAutofit/>
          </a:bodyPr>
          <a:lstStyle/>
          <a:p>
            <a:pPr algn="ctr"/>
            <a:r>
              <a:rPr lang="en-US" sz="6000" dirty="0">
                <a:solidFill>
                  <a:schemeClr val="bg1"/>
                </a:solidFill>
              </a:rPr>
              <a:t>A report on facilitating Distance Learning</a:t>
            </a:r>
          </a:p>
        </p:txBody>
      </p:sp>
      <p:sp>
        <p:nvSpPr>
          <p:cNvPr id="11" name="Title 1">
            <a:extLst>
              <a:ext uri="{FF2B5EF4-FFF2-40B4-BE49-F238E27FC236}">
                <a16:creationId xmlns:a16="http://schemas.microsoft.com/office/drawing/2014/main" id="{C02C5318-1A1E-49D0-B2E2-A4B0FA9E8A40}"/>
              </a:ext>
            </a:extLst>
          </p:cNvPr>
          <p:cNvSpPr txBox="1">
            <a:spLocks/>
          </p:cNvSpPr>
          <p:nvPr/>
        </p:nvSpPr>
        <p:spPr>
          <a:xfrm>
            <a:off x="582290" y="97968"/>
            <a:ext cx="10993549" cy="895244"/>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a:solidFill>
                  <a:schemeClr val="bg1"/>
                </a:solidFill>
              </a:rPr>
              <a:t>A report on distance learning – Improving access to physiological therapies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7830" y="5605992"/>
            <a:ext cx="741569" cy="741569"/>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487700712"/>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634C-E673-4CD3-94E9-A8609AA64631}"/>
              </a:ext>
            </a:extLst>
          </p:cNvPr>
          <p:cNvSpPr>
            <a:spLocks noGrp="1"/>
          </p:cNvSpPr>
          <p:nvPr>
            <p:ph type="title"/>
          </p:nvPr>
        </p:nvSpPr>
        <p:spPr/>
        <p:txBody>
          <a:bodyPr/>
          <a:lstStyle/>
          <a:p>
            <a:r>
              <a:rPr lang="en-US"/>
              <a:t>Thanks for listening</a:t>
            </a:r>
          </a:p>
        </p:txBody>
      </p:sp>
      <p:sp>
        <p:nvSpPr>
          <p:cNvPr id="4" name="Slide Number Placeholder 3">
            <a:extLst>
              <a:ext uri="{FF2B5EF4-FFF2-40B4-BE49-F238E27FC236}">
                <a16:creationId xmlns:a16="http://schemas.microsoft.com/office/drawing/2014/main" id="{52D4AE09-B0D7-41D3-BDBB-DA801F76E1D2}"/>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6" name="Content Placeholder 2">
            <a:extLst>
              <a:ext uri="{FF2B5EF4-FFF2-40B4-BE49-F238E27FC236}">
                <a16:creationId xmlns:a16="http://schemas.microsoft.com/office/drawing/2014/main" id="{C45EFF20-0A71-417A-A4A2-0A19D45ABD90}"/>
              </a:ext>
            </a:extLst>
          </p:cNvPr>
          <p:cNvSpPr txBox="1">
            <a:spLocks/>
          </p:cNvSpPr>
          <p:nvPr/>
        </p:nvSpPr>
        <p:spPr>
          <a:xfrm>
            <a:off x="557799" y="1656474"/>
            <a:ext cx="5099223" cy="3684844"/>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en-GB" b="1" spc="-150" dirty="0"/>
              <a:t>Niall McCann</a:t>
            </a:r>
          </a:p>
          <a:p>
            <a:pPr marL="0" indent="0" algn="ctr">
              <a:buFont typeface="Wingdings 2" panose="05020102010507070707" pitchFamily="18" charset="2"/>
              <a:buNone/>
            </a:pPr>
            <a:r>
              <a:rPr lang="en-GB" b="1" spc="-150" dirty="0"/>
              <a:t>Learning Technology Officer</a:t>
            </a:r>
          </a:p>
          <a:p>
            <a:pPr marL="0" indent="0" algn="ctr">
              <a:buNone/>
            </a:pPr>
            <a:r>
              <a:rPr lang="en-GB" b="1" spc="-150" dirty="0"/>
              <a:t>Faculty of Health </a:t>
            </a:r>
          </a:p>
          <a:p>
            <a:pPr marL="0" indent="0" algn="ctr">
              <a:buFont typeface="Wingdings 2" panose="05020102010507070707" pitchFamily="18" charset="2"/>
              <a:buNone/>
            </a:pPr>
            <a:r>
              <a:rPr lang="en-GB" b="1" spc="-150" dirty="0">
                <a:solidFill>
                  <a:schemeClr val="accent1">
                    <a:lumMod val="50000"/>
                  </a:schemeClr>
                </a:solidFill>
                <a:hlinkClick r:id="rId2"/>
              </a:rPr>
              <a:t>N.McCann@ljmu.ac.uk</a:t>
            </a:r>
            <a:endParaRPr lang="en-GB" b="1" spc="-150" dirty="0">
              <a:solidFill>
                <a:schemeClr val="accent1">
                  <a:lumMod val="50000"/>
                </a:schemeClr>
              </a:solidFill>
            </a:endParaRPr>
          </a:p>
          <a:p>
            <a:pPr marL="0" indent="0" algn="ctr">
              <a:buFont typeface="Wingdings 2" panose="05020102010507070707" pitchFamily="18" charset="2"/>
              <a:buNone/>
            </a:pPr>
            <a:endParaRPr lang="en-GB" dirty="0"/>
          </a:p>
        </p:txBody>
      </p:sp>
      <p:sp>
        <p:nvSpPr>
          <p:cNvPr id="8" name="Content Placeholder 2">
            <a:extLst>
              <a:ext uri="{FF2B5EF4-FFF2-40B4-BE49-F238E27FC236}">
                <a16:creationId xmlns:a16="http://schemas.microsoft.com/office/drawing/2014/main" id="{4DFB79DF-40D3-4946-A8B4-62F4E2910714}"/>
              </a:ext>
            </a:extLst>
          </p:cNvPr>
          <p:cNvSpPr txBox="1">
            <a:spLocks/>
          </p:cNvSpPr>
          <p:nvPr/>
        </p:nvSpPr>
        <p:spPr>
          <a:xfrm>
            <a:off x="5953761" y="1656474"/>
            <a:ext cx="5501789" cy="3684844"/>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en-GB" b="1" spc="-150" dirty="0"/>
              <a:t>Alex Seddon</a:t>
            </a:r>
          </a:p>
          <a:p>
            <a:pPr marL="0" indent="0" algn="ctr">
              <a:buNone/>
            </a:pPr>
            <a:r>
              <a:rPr lang="en-GB" b="1" spc="-150" dirty="0"/>
              <a:t>Research Assistant/</a:t>
            </a:r>
            <a:r>
              <a:rPr lang="en-GB" b="1" spc="-150" dirty="0">
                <a:ea typeface="+mn-lt"/>
                <a:cs typeface="+mn-lt"/>
              </a:rPr>
              <a:t>Psychology Lecturer</a:t>
            </a:r>
          </a:p>
          <a:p>
            <a:pPr marL="0" indent="0" algn="ctr">
              <a:buNone/>
            </a:pPr>
            <a:r>
              <a:rPr lang="en-GB" b="1" spc="-150" dirty="0"/>
              <a:t>Faculty of Health </a:t>
            </a:r>
          </a:p>
          <a:p>
            <a:pPr marL="0" indent="0" algn="ctr">
              <a:buFont typeface="Wingdings 2" panose="05020102010507070707" pitchFamily="18" charset="2"/>
              <a:buNone/>
            </a:pPr>
            <a:r>
              <a:rPr lang="en-GB" b="1" spc="-150" dirty="0">
                <a:solidFill>
                  <a:schemeClr val="accent1">
                    <a:lumMod val="50000"/>
                  </a:schemeClr>
                </a:solidFill>
                <a:hlinkClick r:id="rId2"/>
              </a:rPr>
              <a:t>A.L.Seddon@ljmu.ac.uk</a:t>
            </a:r>
            <a:endParaRPr lang="en-GB" b="1" spc="-150" dirty="0">
              <a:solidFill>
                <a:schemeClr val="accent1">
                  <a:lumMod val="50000"/>
                </a:schemeClr>
              </a:solidFill>
            </a:endParaRPr>
          </a:p>
          <a:p>
            <a:pPr marL="0" indent="0" algn="ctr">
              <a:buFont typeface="Wingdings 2" panose="05020102010507070707" pitchFamily="18" charset="2"/>
              <a:buNone/>
            </a:pPr>
            <a:endParaRPr lang="en-GB" dirty="0"/>
          </a:p>
        </p:txBody>
      </p:sp>
      <p:pic>
        <p:nvPicPr>
          <p:cNvPr id="3" name="Picture 2" descr="A picture containing drawing&#10;&#10;Description generated with very high confidence">
            <a:extLst>
              <a:ext uri="{FF2B5EF4-FFF2-40B4-BE49-F238E27FC236}">
                <a16:creationId xmlns:a16="http://schemas.microsoft.com/office/drawing/2014/main" id="{DF3768D8-9518-4ACC-8650-FDDCB8FF87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4930" y="659449"/>
            <a:ext cx="1099213" cy="1099213"/>
          </a:xfrm>
          <a:prstGeom prst="rect">
            <a:avLst/>
          </a:prstGeom>
        </p:spPr>
      </p:pic>
      <p:sp>
        <p:nvSpPr>
          <p:cNvPr id="7" name="Content Placeholder 2">
            <a:extLst>
              <a:ext uri="{FF2B5EF4-FFF2-40B4-BE49-F238E27FC236}">
                <a16:creationId xmlns:a16="http://schemas.microsoft.com/office/drawing/2014/main" id="{429B2382-1DD9-4152-BBC1-52013E422C49}"/>
              </a:ext>
            </a:extLst>
          </p:cNvPr>
          <p:cNvSpPr txBox="1">
            <a:spLocks/>
          </p:cNvSpPr>
          <p:nvPr/>
        </p:nvSpPr>
        <p:spPr>
          <a:xfrm>
            <a:off x="3200097" y="3812578"/>
            <a:ext cx="5501789" cy="3684844"/>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GB" b="1" spc="-150"/>
              <a:t>Nick Moroney</a:t>
            </a:r>
            <a:endParaRPr lang="en-US"/>
          </a:p>
          <a:p>
            <a:pPr marL="0" indent="0" algn="ctr">
              <a:buNone/>
            </a:pPr>
            <a:r>
              <a:rPr lang="en-GB" b="1" spc="-150"/>
              <a:t>Administration Officer</a:t>
            </a:r>
            <a:endParaRPr lang="en-GB" b="1" spc="-150" dirty="0"/>
          </a:p>
          <a:p>
            <a:pPr marL="0" indent="0" algn="ctr">
              <a:buNone/>
            </a:pPr>
            <a:r>
              <a:rPr lang="en-GB" b="1" spc="-150"/>
              <a:t>Faculty of Health </a:t>
            </a:r>
          </a:p>
          <a:p>
            <a:pPr marL="0" indent="0" algn="ctr">
              <a:buNone/>
            </a:pPr>
            <a:r>
              <a:rPr lang="en-GB" b="1" spc="-150" dirty="0">
                <a:solidFill>
                  <a:srgbClr val="3D3D3D"/>
                </a:solidFill>
                <a:hlinkClick r:id="rId4"/>
              </a:rPr>
              <a:t>N.I.Moroney@ljmu.ac.uk</a:t>
            </a:r>
            <a:endParaRPr lang="en-GB" b="1" spc="-150" dirty="0">
              <a:solidFill>
                <a:srgbClr val="3D3D3D"/>
              </a:solidFill>
            </a:endParaRPr>
          </a:p>
          <a:p>
            <a:pPr marL="0" indent="0" algn="ctr">
              <a:buNone/>
            </a:pPr>
            <a:endParaRPr lang="en-GB" b="1" spc="-150" dirty="0">
              <a:solidFill>
                <a:srgbClr val="3D3D3D"/>
              </a:solidFill>
            </a:endParaRPr>
          </a:p>
          <a:p>
            <a:pPr marL="0" indent="0" algn="ctr">
              <a:buNone/>
            </a:pPr>
            <a:endParaRPr lang="en-GB" dirty="0">
              <a:solidFill>
                <a:srgbClr val="3D3D3D"/>
              </a:solidFill>
            </a:endParaRPr>
          </a:p>
        </p:txBody>
      </p:sp>
    </p:spTree>
    <p:extLst>
      <p:ext uri="{BB962C8B-B14F-4D97-AF65-F5344CB8AC3E}">
        <p14:creationId xmlns:p14="http://schemas.microsoft.com/office/powerpoint/2010/main" val="83857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0558-A365-4CCE-92FA-5A48CD98F9C9}"/>
              </a:ext>
            </a:extLst>
          </p:cNvPr>
          <p:cNvSpPr>
            <a:spLocks noGrp="1"/>
          </p:cNvSpPr>
          <p:nvPr>
            <p:ph type="title"/>
          </p:nvPr>
        </p:nvSpPr>
        <p:spPr>
          <a:xfrm>
            <a:off x="581192" y="702156"/>
            <a:ext cx="11029616" cy="1013800"/>
          </a:xfrm>
        </p:spPr>
        <p:txBody>
          <a:bodyPr>
            <a:normAutofit/>
          </a:bodyPr>
          <a:lstStyle/>
          <a:p>
            <a:r>
              <a:rPr lang="en-US">
                <a:solidFill>
                  <a:srgbClr val="FFFEFF"/>
                </a:solidFill>
              </a:rPr>
              <a:t>Introduction - What is THE IAPT </a:t>
            </a:r>
            <a:r>
              <a:rPr lang="en-US" err="1">
                <a:solidFill>
                  <a:srgbClr val="FFFEFF"/>
                </a:solidFill>
              </a:rPr>
              <a:t>Programme</a:t>
            </a:r>
            <a:r>
              <a:rPr lang="en-US" dirty="0">
                <a:solidFill>
                  <a:srgbClr val="FFFEFF"/>
                </a:solidFill>
              </a:rPr>
              <a:t>?</a:t>
            </a:r>
          </a:p>
        </p:txBody>
      </p:sp>
      <p:sp>
        <p:nvSpPr>
          <p:cNvPr id="3" name="Content Placeholder 2"/>
          <p:cNvSpPr>
            <a:spLocks noGrp="1"/>
          </p:cNvSpPr>
          <p:nvPr>
            <p:ph idx="1"/>
          </p:nvPr>
        </p:nvSpPr>
        <p:spPr>
          <a:xfrm>
            <a:off x="340153" y="2677604"/>
            <a:ext cx="11273245" cy="4796553"/>
          </a:xfrm>
        </p:spPr>
        <p:txBody>
          <a:bodyPr>
            <a:normAutofit/>
          </a:bodyPr>
          <a:lstStyle/>
          <a:p>
            <a:pPr marL="0" indent="0">
              <a:buNone/>
            </a:pPr>
            <a:r>
              <a:rPr lang="en-GB"/>
              <a:t>The Improving Access to Psychological Therapies (IAPT) programme began in 2008 and has transformed the treatment of adult anxiety disorders and depression in England, and in</a:t>
            </a:r>
            <a:r>
              <a:rPr lang="en-GB">
                <a:ea typeface="+mn-lt"/>
                <a:cs typeface="+mn-lt"/>
              </a:rPr>
              <a:t> the past year alone more than one million </a:t>
            </a:r>
            <a:r>
              <a:rPr lang="en-GB" dirty="0">
                <a:ea typeface="+mn-lt"/>
                <a:cs typeface="+mn-lt"/>
              </a:rPr>
              <a:t>people accessed </a:t>
            </a:r>
            <a:r>
              <a:rPr lang="en-GB">
                <a:ea typeface="+mn-lt"/>
                <a:cs typeface="+mn-lt"/>
              </a:rPr>
              <a:t>IAPT services for help to overcome their depression and anxiety, and better manage their mental health.</a:t>
            </a:r>
            <a:r>
              <a:rPr lang="en-GB" dirty="0"/>
              <a:t> </a:t>
            </a:r>
          </a:p>
          <a:p>
            <a:pPr marL="0" indent="0">
              <a:buNone/>
            </a:pPr>
            <a:r>
              <a:rPr lang="en-GB"/>
              <a:t>In Feb 2018, the NHS published the Five-Year Forward View for Mental Health plan and one of the main</a:t>
            </a:r>
            <a:r>
              <a:rPr lang="en-GB">
                <a:ea typeface="+mn-lt"/>
                <a:cs typeface="+mn-lt"/>
              </a:rPr>
              <a:t> objectives of this plan is to expand and develop IAPT services and their workforce.</a:t>
            </a:r>
            <a:endParaRPr lang="en-GB" dirty="0">
              <a:ea typeface="+mn-lt"/>
              <a:cs typeface="+mn-lt"/>
            </a:endParaRPr>
          </a:p>
          <a:p>
            <a:pPr marL="0" indent="0">
              <a:buNone/>
            </a:pPr>
            <a:r>
              <a:rPr lang="en-GB" dirty="0">
                <a:ea typeface="+mn-lt"/>
                <a:cs typeface="+mn-lt"/>
              </a:rPr>
              <a:t>The aims for the IAPT service development are:</a:t>
            </a:r>
            <a:endParaRPr lang="en-US" dirty="0">
              <a:ea typeface="+mn-lt"/>
              <a:cs typeface="+mn-lt"/>
            </a:endParaRPr>
          </a:p>
          <a:p>
            <a:pPr marL="305435" indent="-305435"/>
            <a:r>
              <a:rPr lang="en-GB" b="1" dirty="0">
                <a:ea typeface="+mn-lt"/>
                <a:cs typeface="+mn-lt"/>
              </a:rPr>
              <a:t>Expanding services</a:t>
            </a:r>
            <a:r>
              <a:rPr lang="en-GB" dirty="0">
                <a:ea typeface="+mn-lt"/>
                <a:cs typeface="+mn-lt"/>
              </a:rPr>
              <a:t> so that 1.5m adults can access care each year by 2020/21. Plans to expand this further so that 1.9m adults can access care each year by 2024.</a:t>
            </a:r>
            <a:endParaRPr lang="en-US" dirty="0">
              <a:ea typeface="+mn-lt"/>
              <a:cs typeface="+mn-lt"/>
            </a:endParaRPr>
          </a:p>
          <a:p>
            <a:pPr marL="305435" indent="-305435"/>
            <a:r>
              <a:rPr lang="en-GB" b="1" dirty="0">
                <a:ea typeface="+mn-lt"/>
                <a:cs typeface="+mn-lt"/>
              </a:rPr>
              <a:t>Supporting people to find or stay in work.</a:t>
            </a:r>
            <a:r>
              <a:rPr lang="en-GB" dirty="0">
                <a:ea typeface="+mn-lt"/>
                <a:cs typeface="+mn-lt"/>
              </a:rPr>
              <a:t> Good work contributes to good mental health, and IAPT services can better contribute to improved employment outcomes.</a:t>
            </a:r>
            <a:endParaRPr lang="en-US" dirty="0">
              <a:ea typeface="+mn-lt"/>
              <a:cs typeface="+mn-lt"/>
            </a:endParaRPr>
          </a:p>
          <a:p>
            <a:pPr marL="305435" indent="-305435"/>
            <a:r>
              <a:rPr lang="en-GB" b="1" dirty="0">
                <a:ea typeface="+mn-lt"/>
                <a:cs typeface="+mn-lt"/>
              </a:rPr>
              <a:t>Improving quality and people’s experience of services.</a:t>
            </a:r>
            <a:r>
              <a:rPr lang="en-GB" dirty="0">
                <a:ea typeface="+mn-lt"/>
                <a:cs typeface="+mn-lt"/>
              </a:rPr>
              <a:t> </a:t>
            </a:r>
            <a:r>
              <a:rPr lang="en-GB" dirty="0"/>
              <a:t>Improving the numbers of people who recover, reducing geographic variation between services.</a:t>
            </a:r>
            <a:endParaRPr lang="en-US" dirty="0">
              <a:ea typeface="+mn-lt"/>
              <a:cs typeface="+mn-lt"/>
            </a:endParaRPr>
          </a:p>
          <a:p>
            <a:pPr marL="305435" indent="-305435"/>
            <a:r>
              <a:rPr lang="en-GB" b="1" dirty="0"/>
              <a:t>Focusing on people with long term conditions.</a:t>
            </a:r>
            <a:endParaRPr lang="en-GB" dirty="0"/>
          </a:p>
          <a:p>
            <a:pPr marL="305435" indent="-305435"/>
            <a:endParaRPr lang="en-GB" dirty="0"/>
          </a:p>
          <a:p>
            <a:pPr marL="305435" indent="-305435"/>
            <a:endParaRPr lang="en-GB" dirty="0"/>
          </a:p>
          <a:p>
            <a:pPr marL="305435" indent="-305435">
              <a:spcBef>
                <a:spcPts val="0"/>
              </a:spcBef>
              <a:spcAft>
                <a:spcPts val="0"/>
              </a:spcAft>
            </a:pPr>
            <a:endParaRPr lang="en-GB" dirty="0"/>
          </a:p>
          <a:p>
            <a:pPr marL="305435" indent="-305435">
              <a:spcBef>
                <a:spcPts val="0"/>
              </a:spcBef>
              <a:spcAft>
                <a:spcPts val="0"/>
              </a:spcAft>
            </a:pPr>
            <a:endParaRPr lang="en-US" dirty="0"/>
          </a:p>
          <a:p>
            <a:pPr marL="305435" indent="-305435"/>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4930" y="659449"/>
            <a:ext cx="1099213" cy="1099213"/>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70334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John Moore's IAPT DISTANCE LEARNING COURSE’s</a:t>
            </a:r>
          </a:p>
        </p:txBody>
      </p:sp>
      <p:sp>
        <p:nvSpPr>
          <p:cNvPr id="3" name="Content Placeholder 2"/>
          <p:cNvSpPr>
            <a:spLocks noGrp="1"/>
          </p:cNvSpPr>
          <p:nvPr>
            <p:ph idx="1"/>
          </p:nvPr>
        </p:nvSpPr>
        <p:spPr>
          <a:xfrm>
            <a:off x="410308" y="1154076"/>
            <a:ext cx="11313835" cy="6020005"/>
          </a:xfrm>
        </p:spPr>
        <p:txBody>
          <a:bodyPr>
            <a:normAutofit/>
          </a:bodyPr>
          <a:lstStyle/>
          <a:p>
            <a:pPr marL="0" indent="0">
              <a:buNone/>
            </a:pPr>
            <a:r>
              <a:rPr lang="en-GB" dirty="0"/>
              <a:t>Due to the expansion of the IAPT workforce, trainee Employment Advisors across the country have enrolled on EA and </a:t>
            </a:r>
            <a:r>
              <a:rPr lang="en-GB"/>
              <a:t>SEA courses to improve their skills and knowledge.</a:t>
            </a:r>
            <a:endParaRPr lang="en-GB" dirty="0"/>
          </a:p>
          <a:p>
            <a:pPr marL="0" indent="0">
              <a:buNone/>
            </a:pPr>
            <a:r>
              <a:rPr lang="en-GB"/>
              <a:t>I have been assisting the in delivery of two Distance Learning courses that John Moore's facilitates, these are:</a:t>
            </a:r>
            <a:endParaRPr lang="en-GB" b="1"/>
          </a:p>
          <a:p>
            <a:pPr marL="305435" indent="-305435"/>
            <a:r>
              <a:rPr lang="en-GB" b="1" dirty="0"/>
              <a:t>EA Course </a:t>
            </a:r>
            <a:r>
              <a:rPr lang="en-GB" dirty="0"/>
              <a:t>– This is a bespoke course specifically designed for Employment advisors working within an IAPT setting. It assists in the training of EA's to provide intensive</a:t>
            </a:r>
            <a:r>
              <a:rPr lang="en-GB" dirty="0">
                <a:ea typeface="+mn-lt"/>
                <a:cs typeface="+mn-lt"/>
              </a:rPr>
              <a:t>, personalised support to people who are receiving help from mental health services and are unemployed and who wish to find or return to work.</a:t>
            </a:r>
            <a:endParaRPr lang="en-GB" dirty="0"/>
          </a:p>
          <a:p>
            <a:pPr marL="305435" indent="-305435"/>
            <a:r>
              <a:rPr lang="en-GB" b="1" dirty="0"/>
              <a:t>SEA Course </a:t>
            </a:r>
            <a:r>
              <a:rPr lang="en-GB" dirty="0"/>
              <a:t>–  Similar to the EA course, this is a bespoke module which has been designed specifically for Senior Employment Advisors working within an IAPT structure who has supervisor/leadership responsibilities. This course focused on supervision, leadership &amp; management and the theories and concepts that underpin these approaches in practice. </a:t>
            </a:r>
          </a:p>
          <a:p>
            <a:pPr marL="305435" indent="-305435"/>
            <a:endParaRPr lang="en-GB" dirty="0"/>
          </a:p>
          <a:p>
            <a:pPr marL="305435" indent="-305435"/>
            <a:endParaRPr lang="en-GB" dirty="0"/>
          </a:p>
          <a:p>
            <a:pPr marL="305435" indent="-305435"/>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4930" y="659449"/>
            <a:ext cx="1099213" cy="1099213"/>
          </a:xfrm>
          <a:prstGeom prst="rect">
            <a:avLst/>
          </a:prstGeom>
        </p:spPr>
      </p:pic>
      <p:graphicFrame>
        <p:nvGraphicFramePr>
          <p:cNvPr id="7" name="Table 6">
            <a:extLst>
              <a:ext uri="{FF2B5EF4-FFF2-40B4-BE49-F238E27FC236}">
                <a16:creationId xmlns:a16="http://schemas.microsoft.com/office/drawing/2014/main" id="{32123AEC-45D4-460C-AAEC-9EC06C0E4665}"/>
              </a:ext>
            </a:extLst>
          </p:cNvPr>
          <p:cNvGraphicFramePr>
            <a:graphicFrameLocks noGrp="1"/>
          </p:cNvGraphicFramePr>
          <p:nvPr>
            <p:extLst>
              <p:ext uri="{D42A27DB-BD31-4B8C-83A1-F6EECF244321}">
                <p14:modId xmlns:p14="http://schemas.microsoft.com/office/powerpoint/2010/main" val="1390414398"/>
              </p:ext>
            </p:extLst>
          </p:nvPr>
        </p:nvGraphicFramePr>
        <p:xfrm>
          <a:off x="2437600" y="5241441"/>
          <a:ext cx="6979975" cy="1384646"/>
        </p:xfrm>
        <a:graphic>
          <a:graphicData uri="http://schemas.openxmlformats.org/drawingml/2006/table">
            <a:tbl>
              <a:tblPr firstRow="1" bandRow="1">
                <a:tableStyleId>{85BE263C-DBD7-4A20-BB59-AAB30ACAA65A}</a:tableStyleId>
              </a:tblPr>
              <a:tblGrid>
                <a:gridCol w="3441380">
                  <a:extLst>
                    <a:ext uri="{9D8B030D-6E8A-4147-A177-3AD203B41FA5}">
                      <a16:colId xmlns:a16="http://schemas.microsoft.com/office/drawing/2014/main" val="1329103408"/>
                    </a:ext>
                  </a:extLst>
                </a:gridCol>
                <a:gridCol w="3538595">
                  <a:extLst>
                    <a:ext uri="{9D8B030D-6E8A-4147-A177-3AD203B41FA5}">
                      <a16:colId xmlns:a16="http://schemas.microsoft.com/office/drawing/2014/main" val="1322814321"/>
                    </a:ext>
                  </a:extLst>
                </a:gridCol>
              </a:tblGrid>
              <a:tr h="326009">
                <a:tc>
                  <a:txBody>
                    <a:bodyPr/>
                    <a:lstStyle/>
                    <a:p>
                      <a:pPr algn="ctr"/>
                      <a:r>
                        <a:rPr lang="en-GB" sz="1100" dirty="0"/>
                        <a:t>Employment Advisor Course</a:t>
                      </a:r>
                    </a:p>
                  </a:txBody>
                  <a:tcPr>
                    <a:solidFill>
                      <a:srgbClr val="1A3278"/>
                    </a:solidFill>
                  </a:tcPr>
                </a:tc>
                <a:tc>
                  <a:txBody>
                    <a:bodyPr/>
                    <a:lstStyle/>
                    <a:p>
                      <a:pPr algn="ctr"/>
                      <a:r>
                        <a:rPr lang="en-GB" sz="1100" dirty="0"/>
                        <a:t>Senior Employment Advisor Course</a:t>
                      </a:r>
                    </a:p>
                  </a:txBody>
                  <a:tcPr>
                    <a:solidFill>
                      <a:srgbClr val="1A3278"/>
                    </a:solidFill>
                  </a:tcPr>
                </a:tc>
                <a:extLst>
                  <a:ext uri="{0D108BD9-81ED-4DB2-BD59-A6C34878D82A}">
                    <a16:rowId xmlns:a16="http://schemas.microsoft.com/office/drawing/2014/main" val="3911778207"/>
                  </a:ext>
                </a:extLst>
              </a:tr>
              <a:tr h="35287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t>4000-IAPT-201819-SEM-1</a:t>
                      </a:r>
                      <a:endParaRPr lang="en-GB" sz="1100" b="0" dirty="0">
                        <a:latin typeface="Arial Narrow" panose="020B0606020202030204" pitchFamily="34" charset="0"/>
                      </a:endParaRPr>
                    </a:p>
                  </a:txBody>
                  <a:tcPr/>
                </a:tc>
                <a:tc>
                  <a:txBody>
                    <a:bodyPr/>
                    <a:lstStyle/>
                    <a:p>
                      <a:pPr algn="ctr"/>
                      <a:r>
                        <a:rPr lang="en-GB" sz="1100" b="0" dirty="0"/>
                        <a:t>4001-IAPT-201819-SEM-1</a:t>
                      </a:r>
                    </a:p>
                  </a:txBody>
                  <a:tcPr/>
                </a:tc>
                <a:extLst>
                  <a:ext uri="{0D108BD9-81ED-4DB2-BD59-A6C34878D82A}">
                    <a16:rowId xmlns:a16="http://schemas.microsoft.com/office/drawing/2014/main" val="1879232586"/>
                  </a:ext>
                </a:extLst>
              </a:tr>
              <a:tr h="352879">
                <a:tc>
                  <a:txBody>
                    <a:bodyPr/>
                    <a:lstStyle/>
                    <a:p>
                      <a:pPr algn="ctr"/>
                      <a:r>
                        <a:rPr lang="en-GB" sz="1100" dirty="0"/>
                        <a:t>4000-IAPT-201819-SUM</a:t>
                      </a:r>
                      <a:endParaRPr lang="en-GB" sz="1100" b="0" dirty="0">
                        <a:latin typeface="Arial Narrow" panose="020B060602020203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t>4001-IAPT-201819-SUM</a:t>
                      </a:r>
                    </a:p>
                  </a:txBody>
                  <a:tcPr/>
                </a:tc>
                <a:extLst>
                  <a:ext uri="{0D108BD9-81ED-4DB2-BD59-A6C34878D82A}">
                    <a16:rowId xmlns:a16="http://schemas.microsoft.com/office/drawing/2014/main" val="1824310233"/>
                  </a:ext>
                </a:extLst>
              </a:tr>
              <a:tr h="35287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t>4000-IAPT-201920-SEM1</a:t>
                      </a:r>
                      <a:endParaRPr lang="en-GB" sz="1100" b="0" dirty="0">
                        <a:latin typeface="Arial Narrow" panose="020B060602020203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t>4001-IAPT-201920-SEM1</a:t>
                      </a:r>
                    </a:p>
                  </a:txBody>
                  <a:tcPr/>
                </a:tc>
                <a:extLst>
                  <a:ext uri="{0D108BD9-81ED-4DB2-BD59-A6C34878D82A}">
                    <a16:rowId xmlns:a16="http://schemas.microsoft.com/office/drawing/2014/main" val="1810257173"/>
                  </a:ext>
                </a:extLst>
              </a:tr>
            </a:tbl>
          </a:graphicData>
        </a:graphic>
      </p:graphicFrame>
    </p:spTree>
    <p:extLst>
      <p:ext uri="{BB962C8B-B14F-4D97-AF65-F5344CB8AC3E}">
        <p14:creationId xmlns:p14="http://schemas.microsoft.com/office/powerpoint/2010/main" val="237134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Course Delivery</a:t>
            </a:r>
          </a:p>
        </p:txBody>
      </p:sp>
      <p:sp>
        <p:nvSpPr>
          <p:cNvPr id="3" name="Content Placeholder 2"/>
          <p:cNvSpPr>
            <a:spLocks noGrp="1"/>
          </p:cNvSpPr>
          <p:nvPr>
            <p:ph idx="1"/>
          </p:nvPr>
        </p:nvSpPr>
        <p:spPr>
          <a:xfrm>
            <a:off x="411224" y="2186871"/>
            <a:ext cx="11029615" cy="3961905"/>
          </a:xfrm>
        </p:spPr>
        <p:txBody>
          <a:bodyPr>
            <a:normAutofit/>
          </a:bodyPr>
          <a:lstStyle/>
          <a:p>
            <a:pPr marL="0" indent="0">
              <a:buNone/>
            </a:pPr>
            <a:r>
              <a:rPr lang="en-GB" sz="1600" dirty="0"/>
              <a:t>Many of the EA and SEA's are already working in an IAPT setting and dedicate one day a week to complete a "Study Day" which </a:t>
            </a:r>
            <a:r>
              <a:rPr lang="en-GB" sz="1600"/>
              <a:t>contains all the learning materials for that week's session. There is 15 Study Day's in total on the EA course and after the 15 weeks have ended. They will complete a Scenario Based Role Play which they will be assessed on.</a:t>
            </a:r>
            <a:endParaRPr lang="en-GB"/>
          </a:p>
          <a:p>
            <a:pPr marL="0" indent="0">
              <a:buNone/>
            </a:pPr>
            <a:r>
              <a:rPr lang="en-GB" sz="1600" dirty="0"/>
              <a:t>A Study Day contains the following:</a:t>
            </a:r>
          </a:p>
          <a:p>
            <a:pPr marL="305435" indent="-305435"/>
            <a:r>
              <a:rPr lang="en-GB" sz="1600" b="1" dirty="0"/>
              <a:t>A recommend Article/Journal to read. </a:t>
            </a:r>
          </a:p>
          <a:p>
            <a:pPr marL="305435" indent="-305435"/>
            <a:r>
              <a:rPr lang="en-GB" sz="1600" b="1" dirty="0"/>
              <a:t>A session delivered online by a lecturer</a:t>
            </a:r>
            <a:r>
              <a:rPr lang="en-GB" sz="1600" dirty="0"/>
              <a:t>. </a:t>
            </a:r>
          </a:p>
          <a:p>
            <a:pPr marL="305435" indent="-305435"/>
            <a:r>
              <a:rPr lang="en-GB" sz="1600" b="1" dirty="0"/>
              <a:t>A Quiz relating to the session topic. </a:t>
            </a:r>
            <a:r>
              <a:rPr lang="en-GB" sz="1600" dirty="0"/>
              <a:t> </a:t>
            </a:r>
          </a:p>
          <a:p>
            <a:pPr marL="305435" indent="-305435"/>
            <a:r>
              <a:rPr lang="en-GB" sz="1600" b="1" dirty="0"/>
              <a:t>A Discussion Board Topic.</a:t>
            </a:r>
          </a:p>
          <a:p>
            <a:pPr marL="305435" indent="-305435"/>
            <a:r>
              <a:rPr lang="en-GB" sz="1600" b="1" dirty="0"/>
              <a:t>A Session Evaluation.</a:t>
            </a:r>
          </a:p>
          <a:p>
            <a:pPr marL="305435" indent="-305435"/>
            <a:endParaRPr lang="en-GB" sz="1600" dirty="0"/>
          </a:p>
          <a:p>
            <a:pPr marL="305435" indent="-305435"/>
            <a:endParaRPr lang="en-GB" sz="1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930" y="659449"/>
            <a:ext cx="1099213" cy="1099213"/>
          </a:xfrm>
          <a:prstGeom prst="rect">
            <a:avLst/>
          </a:prstGeom>
        </p:spPr>
      </p:pic>
      <p:sp>
        <p:nvSpPr>
          <p:cNvPr id="8" name="Content Placeholder 2">
            <a:extLst>
              <a:ext uri="{FF2B5EF4-FFF2-40B4-BE49-F238E27FC236}">
                <a16:creationId xmlns:a16="http://schemas.microsoft.com/office/drawing/2014/main" id="{9580210A-2562-4C46-AAE2-D2EFE5C86A58}"/>
              </a:ext>
            </a:extLst>
          </p:cNvPr>
          <p:cNvSpPr txBox="1">
            <a:spLocks/>
          </p:cNvSpPr>
          <p:nvPr/>
        </p:nvSpPr>
        <p:spPr>
          <a:xfrm>
            <a:off x="5515607" y="2607959"/>
            <a:ext cx="6150957" cy="3083572"/>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rtl="0">
              <a:buNone/>
            </a:pPr>
            <a:r>
              <a:rPr lang="en-GB" dirty="0">
                <a:solidFill>
                  <a:srgbClr val="3D3D3D"/>
                </a:solidFill>
                <a:latin typeface="Gill Sans MT"/>
                <a:ea typeface="Arial"/>
                <a:cs typeface="Arial"/>
              </a:rPr>
              <a:t>Assessments:</a:t>
            </a:r>
            <a:r>
              <a:rPr lang="en-GB" dirty="0">
                <a:latin typeface="Gill Sans MT"/>
                <a:ea typeface="Arial"/>
                <a:cs typeface="Arial"/>
              </a:rPr>
              <a:t>​</a:t>
            </a:r>
            <a:endParaRPr lang="en-US" dirty="0"/>
          </a:p>
          <a:p>
            <a:pPr marL="305435" lvl="0" indent="-305435" rtl="0">
              <a:buFont typeface="Wingdings" panose="05020102010507070707" pitchFamily="18" charset="2"/>
              <a:buChar char="§"/>
            </a:pPr>
            <a:r>
              <a:rPr lang="en-GB" sz="1600" b="1" dirty="0">
                <a:solidFill>
                  <a:srgbClr val="3D3D3D"/>
                </a:solidFill>
                <a:latin typeface="Gill Sans MT"/>
                <a:ea typeface="Arial"/>
                <a:cs typeface="Arial"/>
              </a:rPr>
              <a:t>Formative – </a:t>
            </a:r>
            <a:r>
              <a:rPr lang="en-GB" sz="1600" dirty="0">
                <a:solidFill>
                  <a:srgbClr val="3D3D3D"/>
                </a:solidFill>
                <a:latin typeface="Gill Sans MT"/>
                <a:ea typeface="Arial"/>
                <a:cs typeface="Arial"/>
              </a:rPr>
              <a:t>Scenario based role-play. </a:t>
            </a:r>
            <a:r>
              <a:rPr lang="en-GB" sz="1600" dirty="0">
                <a:latin typeface="Gill Sans MT"/>
                <a:ea typeface="Arial"/>
                <a:cs typeface="Arial"/>
              </a:rPr>
              <a:t>​</a:t>
            </a:r>
            <a:r>
              <a:rPr lang="en-GB" sz="1600" dirty="0">
                <a:solidFill>
                  <a:srgbClr val="3D3D3D"/>
                </a:solidFill>
                <a:latin typeface="Gill Sans MT"/>
                <a:ea typeface="Arial"/>
                <a:cs typeface="Arial"/>
              </a:rPr>
              <a:t>A range of scenario-based role-plays are undertaken and recorded in service and formatively marked by supervisors. </a:t>
            </a:r>
            <a:r>
              <a:rPr lang="en-US" sz="1600" dirty="0">
                <a:latin typeface="Gill Sans MT"/>
                <a:ea typeface="Arial"/>
                <a:cs typeface="Arial"/>
              </a:rPr>
              <a:t>​</a:t>
            </a:r>
            <a:endParaRPr lang="en-GB" sz="1600" dirty="0">
              <a:latin typeface="Gill Sans MT"/>
              <a:ea typeface="Arial"/>
              <a:cs typeface="Arial"/>
            </a:endParaRPr>
          </a:p>
          <a:p>
            <a:pPr marL="305435" indent="-305435">
              <a:buFont typeface="Wingdings" panose="05020102010507070707" pitchFamily="18" charset="2"/>
              <a:buChar char="§"/>
            </a:pPr>
            <a:r>
              <a:rPr lang="en-GB" sz="1600" b="1" dirty="0">
                <a:solidFill>
                  <a:srgbClr val="3D3D3D"/>
                </a:solidFill>
                <a:latin typeface="Gill Sans MT"/>
                <a:ea typeface="Arial"/>
                <a:cs typeface="Arial"/>
              </a:rPr>
              <a:t>Summative – </a:t>
            </a:r>
            <a:r>
              <a:rPr lang="en-GB" sz="1600" dirty="0">
                <a:solidFill>
                  <a:srgbClr val="3D3D3D"/>
                </a:solidFill>
                <a:latin typeface="Gill Sans MT"/>
                <a:ea typeface="Arial"/>
                <a:cs typeface="Arial"/>
              </a:rPr>
              <a:t>Scenario based role-play. The assessment will consist </a:t>
            </a:r>
            <a:r>
              <a:rPr lang="en-GB" sz="1600">
                <a:solidFill>
                  <a:srgbClr val="3D3D3D"/>
                </a:solidFill>
                <a:latin typeface="Gill Sans MT"/>
                <a:ea typeface="Arial"/>
                <a:cs typeface="Arial"/>
              </a:rPr>
              <a:t>of a role-play of between 30 to 45 minutes and will be marked by our course tutors. </a:t>
            </a:r>
            <a:r>
              <a:rPr lang="en-GB" dirty="0">
                <a:solidFill>
                  <a:srgbClr val="3D3D3D"/>
                </a:solidFill>
                <a:latin typeface="Gill Sans MT"/>
                <a:ea typeface="Arial"/>
                <a:cs typeface="Arial"/>
              </a:rPr>
              <a:t> </a:t>
            </a:r>
            <a:endParaRPr lang="en-US" dirty="0"/>
          </a:p>
        </p:txBody>
      </p:sp>
    </p:spTree>
    <p:extLst>
      <p:ext uri="{BB962C8B-B14F-4D97-AF65-F5344CB8AC3E}">
        <p14:creationId xmlns:p14="http://schemas.microsoft.com/office/powerpoint/2010/main" val="187263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72D5C-5F4A-4FB6-A2B2-E2B75EDD977E}"/>
              </a:ext>
            </a:extLst>
          </p:cNvPr>
          <p:cNvSpPr>
            <a:spLocks noGrp="1"/>
          </p:cNvSpPr>
          <p:nvPr>
            <p:ph type="title"/>
          </p:nvPr>
        </p:nvSpPr>
        <p:spPr/>
        <p:txBody>
          <a:bodyPr/>
          <a:lstStyle/>
          <a:p>
            <a:r>
              <a:rPr lang="en-US" dirty="0"/>
              <a:t>Dedicated Student Support</a:t>
            </a:r>
          </a:p>
        </p:txBody>
      </p:sp>
      <p:sp>
        <p:nvSpPr>
          <p:cNvPr id="3" name="Content Placeholder 2">
            <a:extLst>
              <a:ext uri="{FF2B5EF4-FFF2-40B4-BE49-F238E27FC236}">
                <a16:creationId xmlns:a16="http://schemas.microsoft.com/office/drawing/2014/main" id="{C2647B7A-61A4-4D5D-8B47-DB5D72A93ED4}"/>
              </a:ext>
            </a:extLst>
          </p:cNvPr>
          <p:cNvSpPr>
            <a:spLocks noGrp="1"/>
          </p:cNvSpPr>
          <p:nvPr>
            <p:ph idx="1"/>
          </p:nvPr>
        </p:nvSpPr>
        <p:spPr/>
        <p:txBody>
          <a:bodyPr/>
          <a:lstStyle/>
          <a:p>
            <a:pPr marL="305435" indent="-305435"/>
            <a:r>
              <a:rPr lang="en-US"/>
              <a:t>Throughout the IAPT course's, I've provided technical support to hundreds of distance learning </a:t>
            </a:r>
            <a:r>
              <a:rPr lang="en-US" dirty="0"/>
              <a:t>students.</a:t>
            </a:r>
            <a:endParaRPr lang="en-US"/>
          </a:p>
          <a:p>
            <a:pPr marL="305435" indent="-305435"/>
            <a:r>
              <a:rPr lang="en-US"/>
              <a:t>I've provided this support through a few different channels like a dedicated phone line, over email and in the course chat within canvas.</a:t>
            </a:r>
            <a:endParaRPr lang="en-US" dirty="0"/>
          </a:p>
          <a:p>
            <a:pPr marL="305435" indent="-305435"/>
            <a:r>
              <a:rPr lang="en-US"/>
              <a:t>I've carefully thought about processes the students may need to go through to upload their assessment submissions. I've also thought about the processes the students need to go through to access resources. </a:t>
            </a:r>
          </a:p>
          <a:p>
            <a:pPr marL="305435" indent="-305435"/>
            <a:r>
              <a:rPr lang="en-US"/>
              <a:t>From this, I've created numerous pieces of guidance for the students so they can confidently navigate through the course, access the course resources confidently, and uploading their scenario-based role play submission successfully.</a:t>
            </a:r>
            <a:endParaRPr lang="en-US" dirty="0"/>
          </a:p>
          <a:p>
            <a:pPr marL="305435" indent="-305435"/>
            <a:r>
              <a:rPr lang="en-US" dirty="0"/>
              <a:t>I often found that if more than one students was experiencing the same problem with the course, then chances are that all students would be affected by the problem at hand. So it's important to try to quickly resolve issues.</a:t>
            </a:r>
          </a:p>
        </p:txBody>
      </p:sp>
      <p:sp>
        <p:nvSpPr>
          <p:cNvPr id="4" name="Slide Number Placeholder 3">
            <a:extLst>
              <a:ext uri="{FF2B5EF4-FFF2-40B4-BE49-F238E27FC236}">
                <a16:creationId xmlns:a16="http://schemas.microsoft.com/office/drawing/2014/main" id="{3BDEC893-9892-4A33-8DC6-8AE4C2E67F72}"/>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6" name="Picture 5" descr="A picture containing drawing&#10;&#10;Description generated with very high confidence">
            <a:extLst>
              <a:ext uri="{FF2B5EF4-FFF2-40B4-BE49-F238E27FC236}">
                <a16:creationId xmlns:a16="http://schemas.microsoft.com/office/drawing/2014/main" id="{31FEA6E3-78D9-4570-9ABA-83A8EF681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930" y="659449"/>
            <a:ext cx="1099213" cy="1099213"/>
          </a:xfrm>
          <a:prstGeom prst="rect">
            <a:avLst/>
          </a:prstGeom>
        </p:spPr>
      </p:pic>
    </p:spTree>
    <p:extLst>
      <p:ext uri="{BB962C8B-B14F-4D97-AF65-F5344CB8AC3E}">
        <p14:creationId xmlns:p14="http://schemas.microsoft.com/office/powerpoint/2010/main" val="210275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A88B-812A-4A7C-805C-0B8C94D8ACD8}"/>
              </a:ext>
            </a:extLst>
          </p:cNvPr>
          <p:cNvSpPr>
            <a:spLocks noGrp="1"/>
          </p:cNvSpPr>
          <p:nvPr>
            <p:ph type="title"/>
          </p:nvPr>
        </p:nvSpPr>
        <p:spPr/>
        <p:txBody>
          <a:bodyPr/>
          <a:lstStyle/>
          <a:p>
            <a:r>
              <a:rPr lang="en-US"/>
              <a:t>Course design </a:t>
            </a:r>
            <a:endParaRPr lang="en-US" b="1" dirty="0"/>
          </a:p>
        </p:txBody>
      </p:sp>
      <p:sp>
        <p:nvSpPr>
          <p:cNvPr id="3" name="Content Placeholder 2">
            <a:extLst>
              <a:ext uri="{FF2B5EF4-FFF2-40B4-BE49-F238E27FC236}">
                <a16:creationId xmlns:a16="http://schemas.microsoft.com/office/drawing/2014/main" id="{A766F4A0-1A11-4009-9958-B8EC418A3420}"/>
              </a:ext>
            </a:extLst>
          </p:cNvPr>
          <p:cNvSpPr>
            <a:spLocks noGrp="1"/>
          </p:cNvSpPr>
          <p:nvPr>
            <p:ph idx="1"/>
          </p:nvPr>
        </p:nvSpPr>
        <p:spPr/>
        <p:txBody>
          <a:bodyPr/>
          <a:lstStyle/>
          <a:p>
            <a:pPr marL="305435" indent="-305435">
              <a:spcBef>
                <a:spcPts val="0"/>
              </a:spcBef>
              <a:spcAft>
                <a:spcPts val="0"/>
              </a:spcAft>
            </a:pPr>
            <a:endParaRPr lang="en-GB" dirty="0">
              <a:ea typeface="+mn-lt"/>
              <a:cs typeface="+mn-lt"/>
            </a:endParaRPr>
          </a:p>
          <a:p>
            <a:pPr marL="305435" indent="-305435"/>
            <a:endParaRPr lang="en-US" dirty="0"/>
          </a:p>
        </p:txBody>
      </p:sp>
      <p:sp>
        <p:nvSpPr>
          <p:cNvPr id="4" name="Slide Number Placeholder 3">
            <a:extLst>
              <a:ext uri="{FF2B5EF4-FFF2-40B4-BE49-F238E27FC236}">
                <a16:creationId xmlns:a16="http://schemas.microsoft.com/office/drawing/2014/main" id="{BB11C2A7-49D3-4166-B23F-A523D2DA0B65}"/>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6" name="Picture 5" descr="A picture containing drawing&#10;&#10;Description generated with very high confidence">
            <a:extLst>
              <a:ext uri="{FF2B5EF4-FFF2-40B4-BE49-F238E27FC236}">
                <a16:creationId xmlns:a16="http://schemas.microsoft.com/office/drawing/2014/main" id="{A2B780FE-2C50-44D0-80F7-94697D1D9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930" y="659449"/>
            <a:ext cx="1099213" cy="1099213"/>
          </a:xfrm>
          <a:prstGeom prst="rect">
            <a:avLst/>
          </a:prstGeom>
        </p:spPr>
      </p:pic>
      <p:sp>
        <p:nvSpPr>
          <p:cNvPr id="22" name="Content Placeholder 2">
            <a:extLst>
              <a:ext uri="{FF2B5EF4-FFF2-40B4-BE49-F238E27FC236}">
                <a16:creationId xmlns:a16="http://schemas.microsoft.com/office/drawing/2014/main" id="{4998D5FA-0322-4A35-82C9-39317C4079C0}"/>
              </a:ext>
            </a:extLst>
          </p:cNvPr>
          <p:cNvSpPr txBox="1">
            <a:spLocks/>
          </p:cNvSpPr>
          <p:nvPr/>
        </p:nvSpPr>
        <p:spPr>
          <a:xfrm>
            <a:off x="-68034" y="5970367"/>
            <a:ext cx="5370372" cy="1277285"/>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dirty="0">
                <a:ea typeface="+mn-lt"/>
                <a:cs typeface="+mn-lt"/>
                <a:hlinkClick r:id="rId3"/>
              </a:rPr>
              <a:t>https://canvas.ljmu.ac.uk/courses/41149</a:t>
            </a:r>
            <a:endParaRPr lang="en-US" dirty="0"/>
          </a:p>
        </p:txBody>
      </p:sp>
      <p:pic>
        <p:nvPicPr>
          <p:cNvPr id="5" name="Picture 6" descr="A screenshot of a cell phone&#10;&#10;Description generated with very high confidence">
            <a:extLst>
              <a:ext uri="{FF2B5EF4-FFF2-40B4-BE49-F238E27FC236}">
                <a16:creationId xmlns:a16="http://schemas.microsoft.com/office/drawing/2014/main" id="{A74D483D-3EE9-4761-84BC-8EF8505D6411}"/>
              </a:ext>
            </a:extLst>
          </p:cNvPr>
          <p:cNvPicPr>
            <a:picLocks noChangeAspect="1"/>
          </p:cNvPicPr>
          <p:nvPr/>
        </p:nvPicPr>
        <p:blipFill>
          <a:blip r:embed="rId4"/>
          <a:stretch>
            <a:fillRect/>
          </a:stretch>
        </p:blipFill>
        <p:spPr>
          <a:xfrm>
            <a:off x="2380892" y="1800551"/>
            <a:ext cx="7444595" cy="4651502"/>
          </a:xfrm>
          <a:prstGeom prst="rect">
            <a:avLst/>
          </a:prstGeom>
        </p:spPr>
      </p:pic>
    </p:spTree>
    <p:extLst>
      <p:ext uri="{BB962C8B-B14F-4D97-AF65-F5344CB8AC3E}">
        <p14:creationId xmlns:p14="http://schemas.microsoft.com/office/powerpoint/2010/main" val="315530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273421A-69BA-4594-91F1-D15607CCCE28}"/>
              </a:ext>
            </a:extLst>
          </p:cNvPr>
          <p:cNvSpPr>
            <a:spLocks noGrp="1"/>
          </p:cNvSpPr>
          <p:nvPr>
            <p:ph type="title"/>
          </p:nvPr>
        </p:nvSpPr>
        <p:spPr>
          <a:xfrm>
            <a:off x="687780" y="212574"/>
            <a:ext cx="4968489" cy="1013800"/>
          </a:xfrm>
        </p:spPr>
        <p:txBody>
          <a:bodyPr>
            <a:normAutofit/>
          </a:bodyPr>
          <a:lstStyle/>
          <a:p>
            <a:r>
              <a:rPr lang="en-US" sz="2400" dirty="0">
                <a:solidFill>
                  <a:srgbClr val="FFFFFF"/>
                </a:solidFill>
              </a:rPr>
              <a:t>What makes it possible?</a:t>
            </a:r>
          </a:p>
        </p:txBody>
      </p:sp>
      <p:sp>
        <p:nvSpPr>
          <p:cNvPr id="16" name="Rectangle 15">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10153404-1402-481C-A61B-02C5BAFE4F03}"/>
              </a:ext>
            </a:extLst>
          </p:cNvPr>
          <p:cNvSpPr>
            <a:spLocks noGrp="1"/>
          </p:cNvSpPr>
          <p:nvPr>
            <p:ph idx="1"/>
          </p:nvPr>
        </p:nvSpPr>
        <p:spPr>
          <a:xfrm>
            <a:off x="711501" y="2190185"/>
            <a:ext cx="4947221" cy="3650344"/>
          </a:xfrm>
        </p:spPr>
        <p:txBody>
          <a:bodyPr>
            <a:normAutofit fontScale="92500" lnSpcReduction="20000"/>
          </a:bodyPr>
          <a:lstStyle/>
          <a:p>
            <a:pPr marL="0" indent="0">
              <a:buNone/>
            </a:pPr>
            <a:r>
              <a:rPr lang="en-US" dirty="0">
                <a:solidFill>
                  <a:srgbClr val="FFFFFF"/>
                </a:solidFill>
              </a:rPr>
              <a:t>I feel that these tools have been </a:t>
            </a:r>
            <a:r>
              <a:rPr lang="en-US" dirty="0">
                <a:solidFill>
                  <a:srgbClr val="FFFFFF"/>
                </a:solidFill>
                <a:ea typeface="+mn-lt"/>
                <a:cs typeface="+mn-lt"/>
              </a:rPr>
              <a:t>vital in</a:t>
            </a:r>
            <a:r>
              <a:rPr lang="en-US" dirty="0">
                <a:ea typeface="+mn-lt"/>
                <a:cs typeface="+mn-lt"/>
              </a:rPr>
              <a:t> facilitating distance learning:</a:t>
            </a:r>
          </a:p>
          <a:p>
            <a:pPr marL="305435" indent="-305435"/>
            <a:r>
              <a:rPr lang="en-US" dirty="0">
                <a:solidFill>
                  <a:srgbClr val="FFFFFF"/>
                </a:solidFill>
              </a:rPr>
              <a:t>Canvas – Our </a:t>
            </a:r>
            <a:r>
              <a:rPr lang="en-US">
                <a:solidFill>
                  <a:srgbClr val="FFFFFF"/>
                </a:solidFill>
              </a:rPr>
              <a:t>VLE </a:t>
            </a:r>
            <a:endParaRPr lang="en-US" dirty="0">
              <a:solidFill>
                <a:srgbClr val="FFFFFF"/>
              </a:solidFill>
            </a:endParaRPr>
          </a:p>
          <a:p>
            <a:pPr marL="305435" indent="-305435"/>
            <a:r>
              <a:rPr lang="en-US" dirty="0">
                <a:solidFill>
                  <a:srgbClr val="FFFFFF"/>
                </a:solidFill>
              </a:rPr>
              <a:t>Panopto – Our educational video platform.</a:t>
            </a:r>
          </a:p>
          <a:p>
            <a:pPr marL="305435" indent="-305435"/>
            <a:r>
              <a:rPr lang="en-US">
                <a:ea typeface="+mn-lt"/>
                <a:cs typeface="+mn-lt"/>
              </a:rPr>
              <a:t>Office 365 – Cloud based Microsoft Office package</a:t>
            </a:r>
            <a:endParaRPr lang="en-US">
              <a:solidFill>
                <a:srgbClr val="EBEBEB"/>
              </a:solidFill>
              <a:ea typeface="+mn-lt"/>
              <a:cs typeface="+mn-lt"/>
            </a:endParaRPr>
          </a:p>
          <a:p>
            <a:pPr marL="0" indent="0">
              <a:buNone/>
            </a:pPr>
            <a:endParaRPr lang="en-US" dirty="0">
              <a:solidFill>
                <a:srgbClr val="EBEBEB"/>
              </a:solidFill>
            </a:endParaRPr>
          </a:p>
          <a:p>
            <a:pPr marL="0" indent="0">
              <a:buNone/>
            </a:pPr>
            <a:r>
              <a:rPr lang="en-US">
                <a:solidFill>
                  <a:srgbClr val="FFFFFF"/>
                </a:solidFill>
              </a:rPr>
              <a:t>Benefits of using these tools:</a:t>
            </a:r>
            <a:endParaRPr lang="en-US" dirty="0">
              <a:solidFill>
                <a:srgbClr val="FFFFFF"/>
              </a:solidFill>
            </a:endParaRPr>
          </a:p>
          <a:p>
            <a:pPr marL="305435" indent="-305435"/>
            <a:r>
              <a:rPr lang="en-US">
                <a:solidFill>
                  <a:srgbClr val="FFFFFF"/>
                </a:solidFill>
              </a:rPr>
              <a:t>Easy Collaboration</a:t>
            </a:r>
            <a:endParaRPr lang="en-US" dirty="0">
              <a:solidFill>
                <a:srgbClr val="FFFFFF"/>
              </a:solidFill>
            </a:endParaRPr>
          </a:p>
          <a:p>
            <a:pPr marL="305435" indent="-305435"/>
            <a:r>
              <a:rPr lang="en-US">
                <a:solidFill>
                  <a:srgbClr val="FFFFFF"/>
                </a:solidFill>
              </a:rPr>
              <a:t>Work efficiently</a:t>
            </a:r>
            <a:endParaRPr lang="en-US" dirty="0">
              <a:solidFill>
                <a:srgbClr val="FFFFFF"/>
              </a:solidFill>
            </a:endParaRPr>
          </a:p>
          <a:p>
            <a:pPr marL="305435" indent="-305435"/>
            <a:r>
              <a:rPr lang="en-US"/>
              <a:t>Work from anywhere, anytime, on any device.</a:t>
            </a:r>
            <a:endParaRPr lang="en-US" dirty="0">
              <a:solidFill>
                <a:srgbClr val="FFFFFF"/>
              </a:solidFill>
            </a:endParaRPr>
          </a:p>
          <a:p>
            <a:pPr marL="305435" indent="-305435"/>
            <a:endParaRPr lang="en-US" dirty="0">
              <a:solidFill>
                <a:srgbClr val="FFFFFF"/>
              </a:solidFill>
            </a:endParaRPr>
          </a:p>
          <a:p>
            <a:pPr marL="305435" indent="-305435"/>
            <a:endParaRPr lang="en-US" dirty="0">
              <a:solidFill>
                <a:srgbClr val="FFFFFF"/>
              </a:solidFill>
            </a:endParaRPr>
          </a:p>
          <a:p>
            <a:pPr marL="305435" indent="-305435"/>
            <a:endParaRPr lang="en-US" dirty="0">
              <a:solidFill>
                <a:srgbClr val="FFFFFF"/>
              </a:solidFill>
            </a:endParaRPr>
          </a:p>
        </p:txBody>
      </p:sp>
      <p:sp>
        <p:nvSpPr>
          <p:cNvPr id="4" name="Slide Number Placeholder 3">
            <a:extLst>
              <a:ext uri="{FF2B5EF4-FFF2-40B4-BE49-F238E27FC236}">
                <a16:creationId xmlns:a16="http://schemas.microsoft.com/office/drawing/2014/main" id="{D1B63E75-9C9F-40E3-8805-B85E43A1310C}"/>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7</a:t>
            </a:fld>
            <a:endParaRPr lang="en-US"/>
          </a:p>
        </p:txBody>
      </p:sp>
      <p:sp>
        <p:nvSpPr>
          <p:cNvPr id="7" name="Rectangle 6">
            <a:extLst>
              <a:ext uri="{FF2B5EF4-FFF2-40B4-BE49-F238E27FC236}">
                <a16:creationId xmlns:a16="http://schemas.microsoft.com/office/drawing/2014/main" id="{483BBA61-0BBE-48C3-ADED-90DB6E386969}"/>
              </a:ext>
            </a:extLst>
          </p:cNvPr>
          <p:cNvSpPr/>
          <p:nvPr/>
        </p:nvSpPr>
        <p:spPr>
          <a:xfrm>
            <a:off x="8643668" y="1778480"/>
            <a:ext cx="790754" cy="1178942"/>
          </a:xfrm>
          <a:prstGeom prst="rect">
            <a:avLst/>
          </a:prstGeom>
          <a:solidFill>
            <a:schemeClr val="tx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6" name="Picture 7" descr="A picture containing drawing&#10;&#10;Description generated with very high confidence">
            <a:extLst>
              <a:ext uri="{FF2B5EF4-FFF2-40B4-BE49-F238E27FC236}">
                <a16:creationId xmlns:a16="http://schemas.microsoft.com/office/drawing/2014/main" id="{DC07DA8C-AE6E-454A-AF08-0C8D213FB9C4}"/>
              </a:ext>
            </a:extLst>
          </p:cNvPr>
          <p:cNvPicPr>
            <a:picLocks noChangeAspect="1"/>
          </p:cNvPicPr>
          <p:nvPr/>
        </p:nvPicPr>
        <p:blipFill>
          <a:blip r:embed="rId2"/>
          <a:stretch>
            <a:fillRect/>
          </a:stretch>
        </p:blipFill>
        <p:spPr>
          <a:xfrm>
            <a:off x="7754710" y="2882372"/>
            <a:ext cx="2743200" cy="634402"/>
          </a:xfrm>
          <a:prstGeom prst="rect">
            <a:avLst/>
          </a:prstGeom>
        </p:spPr>
      </p:pic>
      <p:pic>
        <p:nvPicPr>
          <p:cNvPr id="13" name="Picture 14" descr="A picture containing toy&#10;&#10;Description generated with very high confidence">
            <a:extLst>
              <a:ext uri="{FF2B5EF4-FFF2-40B4-BE49-F238E27FC236}">
                <a16:creationId xmlns:a16="http://schemas.microsoft.com/office/drawing/2014/main" id="{FBFC60D3-FE3A-46CD-9DBF-BEC4425A822A}"/>
              </a:ext>
            </a:extLst>
          </p:cNvPr>
          <p:cNvPicPr>
            <a:picLocks noChangeAspect="1"/>
          </p:cNvPicPr>
          <p:nvPr/>
        </p:nvPicPr>
        <p:blipFill rotWithShape="1">
          <a:blip r:embed="rId3"/>
          <a:srcRect l="15516" t="28881" r="14480" b="27437"/>
          <a:stretch/>
        </p:blipFill>
        <p:spPr>
          <a:xfrm>
            <a:off x="7792210" y="4126311"/>
            <a:ext cx="2621812" cy="1027468"/>
          </a:xfrm>
          <a:prstGeom prst="rect">
            <a:avLst/>
          </a:prstGeom>
        </p:spPr>
      </p:pic>
      <p:pic>
        <p:nvPicPr>
          <p:cNvPr id="17" name="Picture 16" descr="A picture containing drawing&#10;&#10;Description generated with very high confidence">
            <a:extLst>
              <a:ext uri="{FF2B5EF4-FFF2-40B4-BE49-F238E27FC236}">
                <a16:creationId xmlns:a16="http://schemas.microsoft.com/office/drawing/2014/main" id="{7EA06B76-921C-471B-A2CD-5CD027B7A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7101" y="678034"/>
            <a:ext cx="1099213" cy="1099213"/>
          </a:xfrm>
          <a:prstGeom prst="rect">
            <a:avLst/>
          </a:prstGeom>
        </p:spPr>
      </p:pic>
      <p:pic>
        <p:nvPicPr>
          <p:cNvPr id="20" name="Picture 20" descr="A picture containing object, clock&#10;&#10;Description generated with very high confidence">
            <a:extLst>
              <a:ext uri="{FF2B5EF4-FFF2-40B4-BE49-F238E27FC236}">
                <a16:creationId xmlns:a16="http://schemas.microsoft.com/office/drawing/2014/main" id="{041B4E61-B452-4B23-A444-39F43E6809DF}"/>
              </a:ext>
            </a:extLst>
          </p:cNvPr>
          <p:cNvPicPr>
            <a:picLocks noChangeAspect="1"/>
          </p:cNvPicPr>
          <p:nvPr/>
        </p:nvPicPr>
        <p:blipFill>
          <a:blip r:embed="rId5"/>
          <a:stretch>
            <a:fillRect/>
          </a:stretch>
        </p:blipFill>
        <p:spPr>
          <a:xfrm>
            <a:off x="7693976" y="1612775"/>
            <a:ext cx="2743200" cy="754380"/>
          </a:xfrm>
          <a:prstGeom prst="rect">
            <a:avLst/>
          </a:prstGeom>
        </p:spPr>
      </p:pic>
    </p:spTree>
    <p:extLst>
      <p:ext uri="{BB962C8B-B14F-4D97-AF65-F5344CB8AC3E}">
        <p14:creationId xmlns:p14="http://schemas.microsoft.com/office/powerpoint/2010/main" val="27205923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E933C-CB62-48B6-8017-41C457A38CCD}"/>
              </a:ext>
            </a:extLst>
          </p:cNvPr>
          <p:cNvSpPr>
            <a:spLocks noGrp="1"/>
          </p:cNvSpPr>
          <p:nvPr>
            <p:ph type="title"/>
          </p:nvPr>
        </p:nvSpPr>
        <p:spPr/>
        <p:txBody>
          <a:bodyPr/>
          <a:lstStyle/>
          <a:p>
            <a:r>
              <a:rPr lang="en-US" dirty="0">
                <a:solidFill>
                  <a:srgbClr val="FFFFFF"/>
                </a:solidFill>
                <a:ea typeface="+mj-lt"/>
                <a:cs typeface="+mj-lt"/>
              </a:rPr>
              <a:t>LESSIONS</a:t>
            </a:r>
            <a:r>
              <a:rPr lang="en-US">
                <a:ea typeface="+mj-lt"/>
                <a:cs typeface="+mj-lt"/>
              </a:rPr>
              <a:t> LEARNT</a:t>
            </a:r>
            <a:r>
              <a:rPr lang="en-US" dirty="0">
                <a:solidFill>
                  <a:schemeClr val="accent1"/>
                </a:solidFill>
                <a:ea typeface="+mj-lt"/>
                <a:cs typeface="+mj-lt"/>
              </a:rPr>
              <a:t> </a:t>
            </a:r>
          </a:p>
        </p:txBody>
      </p:sp>
      <p:sp>
        <p:nvSpPr>
          <p:cNvPr id="3" name="Content Placeholder 2">
            <a:extLst>
              <a:ext uri="{FF2B5EF4-FFF2-40B4-BE49-F238E27FC236}">
                <a16:creationId xmlns:a16="http://schemas.microsoft.com/office/drawing/2014/main" id="{DDE65449-EE0C-4AA0-A1B5-3F7A0D6B6AA5}"/>
              </a:ext>
            </a:extLst>
          </p:cNvPr>
          <p:cNvSpPr>
            <a:spLocks noGrp="1"/>
          </p:cNvSpPr>
          <p:nvPr>
            <p:ph idx="1"/>
          </p:nvPr>
        </p:nvSpPr>
        <p:spPr>
          <a:xfrm>
            <a:off x="358167" y="2422106"/>
            <a:ext cx="8047877" cy="4087181"/>
          </a:xfrm>
        </p:spPr>
        <p:txBody>
          <a:bodyPr>
            <a:normAutofit fontScale="92500" lnSpcReduction="20000"/>
          </a:bodyPr>
          <a:lstStyle/>
          <a:p>
            <a:pPr marL="0" indent="0">
              <a:buNone/>
            </a:pPr>
            <a:r>
              <a:rPr lang="en-US"/>
              <a:t>Below are some of the most important things I've learnt whilst administrating the IAPT </a:t>
            </a:r>
            <a:r>
              <a:rPr lang="en-US" dirty="0"/>
              <a:t>distance learning courses:</a:t>
            </a:r>
          </a:p>
          <a:p>
            <a:pPr marL="305435" indent="-305435"/>
            <a:r>
              <a:rPr lang="en-US" dirty="0">
                <a:ea typeface="+mn-lt"/>
                <a:cs typeface="+mn-lt"/>
              </a:rPr>
              <a:t>High quality video and audio recordings is a necessity for distance learning. (1080p or 4k).</a:t>
            </a:r>
          </a:p>
          <a:p>
            <a:pPr marL="305435" indent="-305435"/>
            <a:r>
              <a:rPr lang="en-US" dirty="0">
                <a:ea typeface="+mn-lt"/>
                <a:cs typeface="+mn-lt"/>
              </a:rPr>
              <a:t>Make use of the Chat facility on Canvas, it adds a human element to the course. </a:t>
            </a:r>
          </a:p>
          <a:p>
            <a:pPr marL="305435" indent="-305435"/>
            <a:r>
              <a:rPr lang="en-US" dirty="0">
                <a:ea typeface="+mn-lt"/>
                <a:cs typeface="+mn-lt"/>
              </a:rPr>
              <a:t>A clear coherent course design is vital, clear signposting and navigation throughout the module. Step by Step instructions so it's suitable for students </a:t>
            </a:r>
          </a:p>
          <a:p>
            <a:pPr marL="305435" indent="-305435"/>
            <a:r>
              <a:rPr lang="en-US" dirty="0">
                <a:ea typeface="+mn-lt"/>
                <a:cs typeface="+mn-lt"/>
              </a:rPr>
              <a:t>Make sure that any guidance you give to the students is easy to follow whilst comprehensive.</a:t>
            </a:r>
          </a:p>
          <a:p>
            <a:pPr marL="305435" indent="-305435"/>
            <a:r>
              <a:rPr lang="en-US" dirty="0">
                <a:ea typeface="+mn-lt"/>
                <a:cs typeface="+mn-lt"/>
              </a:rPr>
              <a:t>Give your students plenty of opportunities to engage with their peers.</a:t>
            </a:r>
            <a:endParaRPr lang="en-US" dirty="0"/>
          </a:p>
          <a:p>
            <a:pPr marL="305435" indent="-305435"/>
            <a:r>
              <a:rPr lang="en-US"/>
              <a:t>Use challenging quiz questions to get students thinking and independently researching the session topic. Promotes independent learning which distance learning is all about.</a:t>
            </a:r>
            <a:endParaRPr lang="en-US" dirty="0"/>
          </a:p>
          <a:p>
            <a:pPr marL="305435" indent="-305435"/>
            <a:r>
              <a:rPr lang="en-US" dirty="0"/>
              <a:t>Make tasks a required, don’t allow tasks to be optional. Leaving tasks set by the tutor's as optional means less students will engage with the resource. </a:t>
            </a:r>
          </a:p>
          <a:p>
            <a:pPr marL="305435" indent="-305435"/>
            <a:endParaRPr lang="en-US" dirty="0"/>
          </a:p>
          <a:p>
            <a:pPr marL="305435" indent="-305435"/>
            <a:endParaRPr lang="en-US" dirty="0"/>
          </a:p>
          <a:p>
            <a:pPr marL="305435" indent="-305435"/>
            <a:endParaRPr lang="en-US" dirty="0"/>
          </a:p>
        </p:txBody>
      </p:sp>
      <p:sp>
        <p:nvSpPr>
          <p:cNvPr id="4" name="Slide Number Placeholder 3">
            <a:extLst>
              <a:ext uri="{FF2B5EF4-FFF2-40B4-BE49-F238E27FC236}">
                <a16:creationId xmlns:a16="http://schemas.microsoft.com/office/drawing/2014/main" id="{FD462768-409E-434C-A973-828CD1C86ED6}"/>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6" name="Picture 5" descr="A picture containing drawing&#10;&#10;Description generated with very high confidence">
            <a:extLst>
              <a:ext uri="{FF2B5EF4-FFF2-40B4-BE49-F238E27FC236}">
                <a16:creationId xmlns:a16="http://schemas.microsoft.com/office/drawing/2014/main" id="{0F8833CE-5402-4DFC-8190-8042A7873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930" y="659449"/>
            <a:ext cx="1099213" cy="1099213"/>
          </a:xfrm>
          <a:prstGeom prst="rect">
            <a:avLst/>
          </a:prstGeom>
        </p:spPr>
      </p:pic>
      <p:pic>
        <p:nvPicPr>
          <p:cNvPr id="5" name="Picture 4" descr="A desktop computer sitting on top of a desk&#10;&#10;Description generated with very high confidence">
            <a:extLst>
              <a:ext uri="{FF2B5EF4-FFF2-40B4-BE49-F238E27FC236}">
                <a16:creationId xmlns:a16="http://schemas.microsoft.com/office/drawing/2014/main" id="{F8390073-08D3-42B1-B447-71F4CD423FB2}"/>
              </a:ext>
            </a:extLst>
          </p:cNvPr>
          <p:cNvPicPr>
            <a:picLocks noChangeAspect="1"/>
          </p:cNvPicPr>
          <p:nvPr/>
        </p:nvPicPr>
        <p:blipFill>
          <a:blip r:embed="rId3"/>
          <a:stretch>
            <a:fillRect/>
          </a:stretch>
        </p:blipFill>
        <p:spPr>
          <a:xfrm>
            <a:off x="8627726" y="2092588"/>
            <a:ext cx="3100019" cy="3274249"/>
          </a:xfrm>
          <a:prstGeom prst="rect">
            <a:avLst/>
          </a:prstGeom>
        </p:spPr>
      </p:pic>
    </p:spTree>
    <p:extLst>
      <p:ext uri="{BB962C8B-B14F-4D97-AF65-F5344CB8AC3E}">
        <p14:creationId xmlns:p14="http://schemas.microsoft.com/office/powerpoint/2010/main" val="67262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F88C7-BA7F-47AF-BBCE-2DE2AC01CCBB}"/>
              </a:ext>
            </a:extLst>
          </p:cNvPr>
          <p:cNvSpPr>
            <a:spLocks noGrp="1"/>
          </p:cNvSpPr>
          <p:nvPr>
            <p:ph type="title"/>
          </p:nvPr>
        </p:nvSpPr>
        <p:spPr/>
        <p:txBody>
          <a:bodyPr/>
          <a:lstStyle/>
          <a:p>
            <a:r>
              <a:rPr lang="en-US" sz="2400" dirty="0">
                <a:ea typeface="+mj-lt"/>
                <a:cs typeface="+mj-lt"/>
              </a:rPr>
              <a:t>Future Recommendation's for facilitating distance learning</a:t>
            </a:r>
            <a:r>
              <a:rPr lang="en-US" dirty="0">
                <a:ea typeface="+mj-lt"/>
                <a:cs typeface="+mj-lt"/>
              </a:rPr>
              <a:t> </a:t>
            </a:r>
            <a:endParaRPr lang="en-US" dirty="0"/>
          </a:p>
        </p:txBody>
      </p:sp>
      <p:sp>
        <p:nvSpPr>
          <p:cNvPr id="3" name="Content Placeholder 2">
            <a:extLst>
              <a:ext uri="{FF2B5EF4-FFF2-40B4-BE49-F238E27FC236}">
                <a16:creationId xmlns:a16="http://schemas.microsoft.com/office/drawing/2014/main" id="{DCC6C84E-82CE-4D48-AF0B-091A6271077B}"/>
              </a:ext>
            </a:extLst>
          </p:cNvPr>
          <p:cNvSpPr>
            <a:spLocks noGrp="1"/>
          </p:cNvSpPr>
          <p:nvPr>
            <p:ph idx="1"/>
          </p:nvPr>
        </p:nvSpPr>
        <p:spPr>
          <a:xfrm>
            <a:off x="432509" y="2896033"/>
            <a:ext cx="11029615" cy="4328791"/>
          </a:xfrm>
        </p:spPr>
        <p:txBody>
          <a:bodyPr>
            <a:normAutofit fontScale="85000" lnSpcReduction="10000"/>
          </a:bodyPr>
          <a:lstStyle/>
          <a:p>
            <a:pPr marL="0" indent="0">
              <a:buNone/>
            </a:pPr>
            <a:r>
              <a:rPr lang="en-US" dirty="0"/>
              <a:t>B</a:t>
            </a:r>
            <a:r>
              <a:rPr lang="en-US" dirty="0">
                <a:ea typeface="+mn-lt"/>
                <a:cs typeface="+mn-lt"/>
              </a:rPr>
              <a:t>elow are some of my future recommendations for distance learning courses:</a:t>
            </a:r>
            <a:endParaRPr lang="en-US" dirty="0"/>
          </a:p>
          <a:p>
            <a:pPr marL="285750" indent="-285750"/>
            <a:r>
              <a:rPr lang="en-US" dirty="0"/>
              <a:t>I recommend that prerequisites be </a:t>
            </a:r>
            <a:r>
              <a:rPr lang="en-US"/>
              <a:t>utilized</a:t>
            </a:r>
            <a:r>
              <a:rPr lang="en-US" dirty="0"/>
              <a:t> for important tasks, for example signing a consent declaration. This means that some of the content may be locked until they complete the prerequisites condition. This is a good way to guide the students to complete a certain task on the course.</a:t>
            </a:r>
          </a:p>
          <a:p>
            <a:pPr marL="285750" indent="-285750"/>
            <a:r>
              <a:rPr lang="en-US"/>
              <a:t>There is an opportunity to use individual learning path's for distance learners by used</a:t>
            </a:r>
            <a:r>
              <a:rPr lang="en-US" dirty="0"/>
              <a:t> Canvas' Mastery Paths. E.G &lt; 70% redo and provide a support resource. If students get &lt; 40% in a quiz, the tutor may want to speak to the students and assist their learning.</a:t>
            </a:r>
          </a:p>
          <a:p>
            <a:pPr marL="285750" indent="-285750"/>
            <a:r>
              <a:rPr lang="en-US" dirty="0"/>
              <a:t>Accessibility integration – Ensure that all the course videos have subtitles, ensure that all course pages meet guidelines set by GCAG. Loads of useful tools online to assist you with this!</a:t>
            </a:r>
          </a:p>
          <a:p>
            <a:pPr marL="285750" indent="-285750"/>
            <a:r>
              <a:rPr lang="en-US" dirty="0"/>
              <a:t>Make more peer to peer engagement requirements - Spark as much peer to peer engagement as you can – This was a huge success for </a:t>
            </a:r>
            <a:r>
              <a:rPr lang="en-US"/>
              <a:t>us on the IAPT course as many EA's across England exchanges ideas, opinions and . Creating an online </a:t>
            </a:r>
            <a:r>
              <a:rPr lang="en-US" dirty="0"/>
              <a:t>community from simply getting the students to engage with a different discussion topic each week.</a:t>
            </a:r>
          </a:p>
          <a:p>
            <a:pPr marL="285750" indent="-285750"/>
            <a:r>
              <a:rPr lang="en-US" dirty="0"/>
              <a:t>Make use of </a:t>
            </a:r>
            <a:r>
              <a:rPr lang="en-US" err="1"/>
              <a:t>Panopto</a:t>
            </a:r>
            <a:r>
              <a:rPr lang="en-US" dirty="0"/>
              <a:t> and Canvas </a:t>
            </a:r>
            <a:r>
              <a:rPr lang="en-US"/>
              <a:t>analytics</a:t>
            </a:r>
            <a:r>
              <a:rPr lang="en-US" dirty="0"/>
              <a:t> to ensure students are engaging with the course content properly. If anyone is seen "skimming" through the course, notify them and encourage again.</a:t>
            </a:r>
          </a:p>
          <a:p>
            <a:pPr marL="285750" indent="-285750"/>
            <a:r>
              <a:rPr lang="en-US" dirty="0"/>
              <a:t>Preparation is vital, Course multimedia, content, assignments, discussion topics can all be set up before the course even begins. Disorganization leads to mistakes and mistakes on the course can lead to a negative student experience.</a:t>
            </a:r>
          </a:p>
          <a:p>
            <a:pPr marL="285750" indent="-285750"/>
            <a:r>
              <a:rPr lang="en-US">
                <a:ea typeface="+mn-lt"/>
                <a:cs typeface="+mn-lt"/>
              </a:rPr>
              <a:t>Design the course layout before creating it, try to make the course as easy to navigate as possible.</a:t>
            </a:r>
            <a:endParaRPr lang="en-US" dirty="0"/>
          </a:p>
          <a:p>
            <a:pPr marL="285750" indent="-285750"/>
            <a:endParaRPr lang="en-US" dirty="0"/>
          </a:p>
          <a:p>
            <a:pPr marL="285750" indent="-285750"/>
            <a:endParaRPr lang="en-US" dirty="0"/>
          </a:p>
          <a:p>
            <a:pPr marL="285750" indent="-285750"/>
            <a:endParaRPr lang="en-US" dirty="0"/>
          </a:p>
          <a:p>
            <a:pPr marL="285750" indent="-285750"/>
            <a:endParaRPr lang="en-US" dirty="0"/>
          </a:p>
          <a:p>
            <a:pPr marL="285750" indent="-285750"/>
            <a:endParaRPr lang="en-US" dirty="0"/>
          </a:p>
          <a:p>
            <a:pPr marL="305435" indent="-305435">
              <a:buFont typeface="Wingdings" panose="05020102010507070707" pitchFamily="18" charset="2"/>
              <a:buChar char="§"/>
            </a:pPr>
            <a:endParaRPr lang="en-US" dirty="0"/>
          </a:p>
          <a:p>
            <a:pPr marL="305435" indent="-305435"/>
            <a:endParaRPr lang="en-US" dirty="0"/>
          </a:p>
        </p:txBody>
      </p:sp>
      <p:sp>
        <p:nvSpPr>
          <p:cNvPr id="4" name="Slide Number Placeholder 3">
            <a:extLst>
              <a:ext uri="{FF2B5EF4-FFF2-40B4-BE49-F238E27FC236}">
                <a16:creationId xmlns:a16="http://schemas.microsoft.com/office/drawing/2014/main" id="{46145899-9C92-44F3-8D35-D534AD4F21EF}"/>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6" name="Picture 5" descr="A picture containing drawing&#10;&#10;Description generated with very high confidence">
            <a:extLst>
              <a:ext uri="{FF2B5EF4-FFF2-40B4-BE49-F238E27FC236}">
                <a16:creationId xmlns:a16="http://schemas.microsoft.com/office/drawing/2014/main" id="{A1EE92A1-6230-4401-8467-F08C2D6B2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930" y="659449"/>
            <a:ext cx="1099213" cy="1099213"/>
          </a:xfrm>
          <a:prstGeom prst="rect">
            <a:avLst/>
          </a:prstGeom>
        </p:spPr>
      </p:pic>
    </p:spTree>
    <p:extLst>
      <p:ext uri="{BB962C8B-B14F-4D97-AF65-F5344CB8AC3E}">
        <p14:creationId xmlns:p14="http://schemas.microsoft.com/office/powerpoint/2010/main" val="13512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GUID" val="facfbd51-0466-4b07-b825-bccaa359f8f4"/>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5C8BF1-B0E4-49A1-808F-40F2AD30E743}">
  <ds:schemaRef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E3FC8A1C-A436-42C0-AC33-FAFFFAF219BC}">
  <ds:schemaRefs>
    <ds:schemaRef ds:uri="http://schemas.microsoft.com/sharepoint/v3/contenttype/forms"/>
  </ds:schemaRefs>
</ds:datastoreItem>
</file>

<file path=customXml/itemProps3.xml><?xml version="1.0" encoding="utf-8"?>
<ds:datastoreItem xmlns:ds="http://schemas.openxmlformats.org/officeDocument/2006/customXml" ds:itemID="{E3852F5D-AAE7-473B-9767-8875B60BC6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383</Words>
  <Application>Microsoft Office PowerPoint</Application>
  <PresentationFormat>Widescreen</PresentationFormat>
  <Paragraphs>101</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Dividend</vt:lpstr>
      <vt:lpstr>A report on facilitating Distance Learning</vt:lpstr>
      <vt:lpstr>Introduction - What is THE IAPT Programme?</vt:lpstr>
      <vt:lpstr>John Moore's IAPT DISTANCE LEARNING COURSE’s</vt:lpstr>
      <vt:lpstr>Course Delivery</vt:lpstr>
      <vt:lpstr>Dedicated Student Support</vt:lpstr>
      <vt:lpstr>Course design </vt:lpstr>
      <vt:lpstr>What makes it possible?</vt:lpstr>
      <vt:lpstr>LESSIONS LEARNT </vt:lpstr>
      <vt:lpstr>Future Recommendation's for facilitating distance learning </vt:lpstr>
      <vt:lpstr>Thanks for listening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report on facilitating Distance Learning</dc:title>
  <dc:creator/>
  <cp:lastModifiedBy/>
  <cp:revision>2268</cp:revision>
  <dcterms:created xsi:type="dcterms:W3CDTF">2019-10-18T09:25:23Z</dcterms:created>
  <dcterms:modified xsi:type="dcterms:W3CDTF">2019-11-18T11:41:21Z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